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71576" autoAdjust="0"/>
  </p:normalViewPr>
  <p:slideViewPr>
    <p:cSldViewPr snapToGrid="0">
      <p:cViewPr varScale="1">
        <p:scale>
          <a:sx n="80" d="100"/>
          <a:sy n="80" d="100"/>
        </p:scale>
        <p:origin x="71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6DFE04-0B36-4D07-AA34-9F7071E37322}" type="datetimeFigureOut">
              <a:rPr lang="ru-RU" smtClean="0"/>
              <a:t>11.10.2025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2A43BA-27A5-49A4-981E-11801CFBA45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904259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2A43BA-27A5-49A4-981E-11801CFBA453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097191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39C4CD-2BF0-28E2-FC61-C60D70F962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CFDFA238-251B-49C8-2562-B7AF3AEBC9F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43BF4A56-C26D-A474-DBB8-5C4CD2DA30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183862B-9A99-684F-1805-3EDD4D8922C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2A43BA-27A5-49A4-981E-11801CFBA453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979566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C4EC50-7049-C944-AF1D-FD2A9567A7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8C9602E6-7E17-EAC4-9C61-631D62B3F2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17674BB1-FE84-E3CD-5586-DED950C7CB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F387E22-FBA5-680A-B0BE-024A3D7B2E2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2A43BA-27A5-49A4-981E-11801CFBA453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601436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619E32-673F-FC87-DA9A-BA9A5B6147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2F2BDA57-3934-C9CB-4D2A-B5D00F7D92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85175D5E-540F-2E06-F64A-5A822A2751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37B59FE-4139-015C-DE76-38DC2DCEC71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2A43BA-27A5-49A4-981E-11801CFBA453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939804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2A43BA-27A5-49A4-981E-11801CFBA453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166700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BB768C-1C3E-C143-69C7-B06D661DD8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16C173D1-6979-37DA-4E0B-E85B6341E8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A5EF7EF3-10DD-E4D5-B465-5C0AC72314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448A6BD-2A0E-01EE-DD79-3F65D6BCA1F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2A43BA-27A5-49A4-981E-11801CFBA453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462696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01B7DF-322E-B26C-3E04-5D584F74D2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F24EB139-4FEE-549C-B635-37E381262B4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62C73888-6EA2-114A-5475-BEB2E000D2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\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E1F7CD9-33B7-244C-6576-574115C9E28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2A43BA-27A5-49A4-981E-11801CFBA453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345377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895FF7-939C-9A8A-677D-3D167A372F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C42365A1-D016-D1E3-52E1-D918C477D3E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183541ED-CCD5-4228-A76B-79601BB101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C355B41-8D0F-0206-5B30-7D5E9F471E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2A43BA-27A5-49A4-981E-11801CFBA453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775025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185DB1-EC4E-48DB-D527-2BC1861D0F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8BB386B4-5661-50C7-54A8-283559D720A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9AFF556E-49C9-FB2A-9BFE-1BCF481769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7C7A1AE-288D-8F6E-74E8-7112C9796E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2A43BA-27A5-49A4-981E-11801CFBA453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591743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A85A01-C123-D499-A705-324EF8D899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3868636D-784A-47A9-370D-27117CCCC92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1512D1BA-7DEA-93AB-6C85-51C130317D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4239A78-A2A2-9CCF-C9C2-1BD4EB42739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2A43BA-27A5-49A4-981E-11801CFBA453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543420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ED3C38-5C99-43C4-62EA-6385E3B55B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04803F38-374F-5988-5BA9-80CC579F83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E355E2F0-6463-E37F-035B-CDC513D63A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3EDDC83-3B72-01DA-AEAA-84F541554B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2A43BA-27A5-49A4-981E-11801CFBA453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11021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806265-9C5E-7149-AE6E-080A53C140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9500EEC8-2310-17F9-9514-48287EC35DA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E8A7253A-384C-317C-3AC8-74AD7AC078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E55C5FD-CD26-E2E8-2A06-1ACEDCC9674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2A43BA-27A5-49A4-981E-11801CFBA453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756208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8C13879-181C-1DE2-F529-4B7031946F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F4143079-BBEC-E2BD-973A-82C4FAED56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84F1F4E-D21A-2AA1-7ED0-714E0483C4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F91FE8-C08C-4F4F-8688-9930C6E74C9C}" type="datetimeFigureOut">
              <a:rPr lang="ru-RU" smtClean="0"/>
              <a:t>11.10.2025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8FFC7C7-B5FD-2569-4800-4067A7CA95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BBFEAB1-9FB8-06E0-9629-B6F32B039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65779-ED1A-45D5-94C8-2BBCAA013E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74600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7719F2-1DEC-FE7A-2A2D-F9CD078177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FA12667D-F31E-B45A-AD13-A9F68A0CF2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BCD38FD-7B2F-72D7-95A1-20F5CC80B4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F91FE8-C08C-4F4F-8688-9930C6E74C9C}" type="datetimeFigureOut">
              <a:rPr lang="ru-RU" smtClean="0"/>
              <a:t>11.10.2025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75B63F7-412B-DC73-C936-142525DBB1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8EF3ACB-6B94-8AF4-C841-116299D5C3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65779-ED1A-45D5-94C8-2BBCAA013E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983937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C5CF098C-A657-45BB-67E2-72DFE784122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9F24CC0C-AFAC-C798-0CCA-D116E16596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C2CF204-1152-7D0F-E94C-DCC1C0F72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F91FE8-C08C-4F4F-8688-9930C6E74C9C}" type="datetimeFigureOut">
              <a:rPr lang="ru-RU" smtClean="0"/>
              <a:t>11.10.2025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60CA61B-FD7C-3AF7-11C5-6FBB9C36B5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EEC903A-9DF2-872C-D6F9-83F69F6C5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65779-ED1A-45D5-94C8-2BBCAA013E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242873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1AAF908-EA5C-71F7-DC29-833ADAE6E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C2B64D3-3D2B-50AE-D68C-5476794915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18D2E78-5EAE-0C68-1592-EC73766843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F91FE8-C08C-4F4F-8688-9930C6E74C9C}" type="datetimeFigureOut">
              <a:rPr lang="ru-RU" smtClean="0"/>
              <a:t>11.10.2025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AD07F8E-0787-678B-A74A-9DBBAB8F1C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E8A909D-3F62-159E-1ACC-9E57657934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65779-ED1A-45D5-94C8-2BBCAA013E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924519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5C4EEEA-3C2E-64B9-C974-8C6D95F421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AB59A77-51C4-4456-D6BB-5B3F5DCC10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1F17020-63F3-EA82-2593-DC7B6BA765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F91FE8-C08C-4F4F-8688-9930C6E74C9C}" type="datetimeFigureOut">
              <a:rPr lang="ru-RU" smtClean="0"/>
              <a:t>11.10.2025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6747096-695D-088D-D9EA-C454F8793D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389060A-9AE3-0E2D-D5A7-D0CBC81DE7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65779-ED1A-45D5-94C8-2BBCAA013E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626698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86D0542-0D03-B139-7F32-A594526E9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3F59D84-B9E9-1DC4-AD76-D81EB6735E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51330A98-B735-F8F6-A6CB-4B91FC6924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479894C-448B-F3FB-73B2-26569C4D09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F91FE8-C08C-4F4F-8688-9930C6E74C9C}" type="datetimeFigureOut">
              <a:rPr lang="ru-RU" smtClean="0"/>
              <a:t>11.10.2025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9A6A649-037B-69E1-48EC-C098314AA5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CB27F9D-FB00-C205-9CBC-AE682C344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65779-ED1A-45D5-94C8-2BBCAA013E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16520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17ED775-9354-8684-F95C-0C47D1890F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493E20B-335F-E586-C223-6477631070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81B0A68-DDD3-3639-DFE9-7F90B277AB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99FAEE99-D637-CC9C-D00E-4D86DFF1AF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D78B7EF6-D449-8F7E-6CF4-EE257603B7B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6A945B70-525D-FDB1-B71A-B0ACAF0FDF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F91FE8-C08C-4F4F-8688-9930C6E74C9C}" type="datetimeFigureOut">
              <a:rPr lang="ru-RU" smtClean="0"/>
              <a:t>11.10.2025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09EF8E1E-EF5C-8627-622D-A6E7DB692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1BA5D149-19B0-CB8C-AD69-DEEFA25145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65779-ED1A-45D5-94C8-2BBCAA013E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518334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5320B5A-A188-A0C2-D509-5218ACB37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307B5C8A-DB28-837D-6E8B-0D706724E9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F91FE8-C08C-4F4F-8688-9930C6E74C9C}" type="datetimeFigureOut">
              <a:rPr lang="ru-RU" smtClean="0"/>
              <a:t>11.10.2025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E8252BDD-5B6D-7A70-A58A-DFE40007CE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334DC9A2-CBF5-F863-EB33-7D90C6F06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65779-ED1A-45D5-94C8-2BBCAA013E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275953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1F6DBDD0-EC30-7405-C6E6-98DAD73382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F91FE8-C08C-4F4F-8688-9930C6E74C9C}" type="datetimeFigureOut">
              <a:rPr lang="ru-RU" smtClean="0"/>
              <a:t>11.10.2025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F95FA5D9-DBD0-F122-13E8-906AFBB9B2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1DFD1AB-D764-71A1-1D43-EEF584116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65779-ED1A-45D5-94C8-2BBCAA013E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82698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77AA57A-DD0C-24B4-B6E0-84BC4EFD3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8C87B5E-70CC-C604-6A67-4DA18F7319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90ECE10E-7135-19B8-DD40-FFE0FED40C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6941D21-B0F9-F1DF-F1FD-AA20D0E7AE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F91FE8-C08C-4F4F-8688-9930C6E74C9C}" type="datetimeFigureOut">
              <a:rPr lang="ru-RU" smtClean="0"/>
              <a:t>11.10.2025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CE22767-4F93-BD9C-5594-C8C9245D6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4859C2D-79E2-CD86-16D0-0022DBAFD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65779-ED1A-45D5-94C8-2BBCAA013E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803479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D8FE4BA-5A31-88CD-A26E-5F5C42E79C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A84BFD72-0F4C-DE1E-ABF4-B342B35CA97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E746F6F3-23B3-11E2-9BE6-32A0B98FD0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3307A85-5E96-3F87-9DCA-527DC5CA96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F91FE8-C08C-4F4F-8688-9930C6E74C9C}" type="datetimeFigureOut">
              <a:rPr lang="ru-RU" smtClean="0"/>
              <a:t>11.10.2025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B7395C0-AF6A-9C6A-7BEC-D528392704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DD27169-106C-8F5C-C923-D1967E36C1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65779-ED1A-45D5-94C8-2BBCAA013E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477738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D0EB5FF-C29D-6CC8-84D8-0243700AB8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8C63019-5C1E-7845-C109-95E110992C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820B14B-C4F5-7F8E-2AC6-BC33FE94A8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F91FE8-C08C-4F4F-8688-9930C6E74C9C}" type="datetimeFigureOut">
              <a:rPr lang="ru-RU" smtClean="0"/>
              <a:t>11.10.2025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FA9F2DD-9B9C-1AC7-E624-CD66411CE5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71DF59B-51B4-7AFB-F63C-F2F50CB7D2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565779-ED1A-45D5-94C8-2BBCAA013E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101458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2EF0410-1437-7337-92B7-90ECDE75F11F}"/>
              </a:ext>
            </a:extLst>
          </p:cNvPr>
          <p:cNvSpPr txBox="1"/>
          <p:nvPr/>
        </p:nvSpPr>
        <p:spPr>
          <a:xfrm>
            <a:off x="662035" y="699391"/>
            <a:ext cx="10590474" cy="1261884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ru-RU" sz="38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Инварианты в алгоритмах над массивами: поиск и сортировка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BCDFD81-0603-F6AA-5358-44FA6F07DEF6}"/>
              </a:ext>
            </a:extLst>
          </p:cNvPr>
          <p:cNvSpPr txBox="1"/>
          <p:nvPr/>
        </p:nvSpPr>
        <p:spPr>
          <a:xfrm>
            <a:off x="407373" y="5829733"/>
            <a:ext cx="11099800" cy="461665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ru-RU" sz="2400" dirty="0">
                <a:latin typeface="Times New Roman" panose="02020603050405020304" pitchFamily="18" charset="0"/>
              </a:rPr>
              <a:t>Курс: Теоретическая информатика </a:t>
            </a:r>
          </a:p>
        </p:txBody>
      </p:sp>
      <p:pic>
        <p:nvPicPr>
          <p:cNvPr id="2053" name="Picture 5" descr="Сформированное изображение">
            <a:extLst>
              <a:ext uri="{FF2B5EF4-FFF2-40B4-BE49-F238E27FC236}">
                <a16:creationId xmlns:a16="http://schemas.microsoft.com/office/drawing/2014/main" id="{947BCCF3-390A-1622-980B-C52EC4CE77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17" t="24469" r="5502" b="24469"/>
          <a:stretch>
            <a:fillRect/>
          </a:stretch>
        </p:blipFill>
        <p:spPr bwMode="auto">
          <a:xfrm>
            <a:off x="2483309" y="2584171"/>
            <a:ext cx="6947926" cy="2622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53828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E7697A-F713-5188-AA86-F623CDF432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0DF87CD-EAA3-8A90-082E-1FBA418D122D}"/>
              </a:ext>
            </a:extLst>
          </p:cNvPr>
          <p:cNvSpPr txBox="1"/>
          <p:nvPr/>
        </p:nvSpPr>
        <p:spPr>
          <a:xfrm>
            <a:off x="563056" y="166569"/>
            <a:ext cx="11099800" cy="584775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ru-RU" sz="3200" dirty="0">
                <a:latin typeface="Segoe UI Black" panose="020B0A02040204020203" pitchFamily="34" charset="0"/>
                <a:ea typeface="Segoe UI Black" panose="020B0A02040204020203" pitchFamily="34" charset="0"/>
              </a:rPr>
              <a:t>Слияние двух отсортированных массивов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8476F0-7503-D8EA-22AD-8E071FB7E060}"/>
              </a:ext>
            </a:extLst>
          </p:cNvPr>
          <p:cNvSpPr txBox="1"/>
          <p:nvPr/>
        </p:nvSpPr>
        <p:spPr>
          <a:xfrm>
            <a:off x="159352" y="945549"/>
            <a:ext cx="10397811" cy="1964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800" dirty="0"/>
              <a:t>Постусловие: c — корректное отсортированное слияние a и b.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800" dirty="0"/>
              <a:t>Инвариант: c[0..k−1] — слияние a[0..i−1] и b[0..j−1].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800" dirty="0"/>
              <a:t>Вариант: ( |a| − i ) + ( |b| − j ).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B3BE60-E068-13D4-552B-21BFE5438B90}"/>
              </a:ext>
            </a:extLst>
          </p:cNvPr>
          <p:cNvSpPr txBox="1"/>
          <p:nvPr/>
        </p:nvSpPr>
        <p:spPr>
          <a:xfrm>
            <a:off x="159352" y="3104266"/>
            <a:ext cx="5376924" cy="34163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int[] Merge(int[] a, int[] b) {</a:t>
            </a:r>
          </a:p>
          <a:p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var c = new int[</a:t>
            </a:r>
            <a:r>
              <a:rPr lang="en-US" sz="2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a.Length</a:t>
            </a: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+ </a:t>
            </a:r>
            <a:r>
              <a:rPr lang="en-US" sz="2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b.Length</a:t>
            </a: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];</a:t>
            </a:r>
          </a:p>
          <a:p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int </a:t>
            </a:r>
            <a:r>
              <a:rPr lang="en-US" sz="2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</a:t>
            </a: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= 0, j = 0, k = 0;</a:t>
            </a:r>
          </a:p>
          <a:p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while (</a:t>
            </a:r>
            <a:r>
              <a:rPr lang="en-US" sz="2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</a:t>
            </a: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&lt; </a:t>
            </a:r>
            <a:r>
              <a:rPr lang="en-US" sz="2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a.Length</a:t>
            </a: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&amp;&amp; j &lt; </a:t>
            </a:r>
            <a:r>
              <a:rPr lang="en-US" sz="2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b.Length</a:t>
            </a: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</a:t>
            </a:r>
          </a:p>
          <a:p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    c[k++] = (a[</a:t>
            </a:r>
            <a:r>
              <a:rPr lang="en-US" sz="2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</a:t>
            </a: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] &lt;= b[j]) ? a[</a:t>
            </a:r>
            <a:r>
              <a:rPr lang="en-US" sz="2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</a:t>
            </a: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++] : b[</a:t>
            </a:r>
            <a:r>
              <a:rPr lang="en-US" sz="2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j++</a:t>
            </a: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];</a:t>
            </a:r>
          </a:p>
          <a:p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while (</a:t>
            </a:r>
            <a:r>
              <a:rPr lang="en-US" sz="2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</a:t>
            </a: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&lt; </a:t>
            </a:r>
            <a:r>
              <a:rPr lang="en-US" sz="2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a.Length</a:t>
            </a: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 c[k++] = a[</a:t>
            </a:r>
            <a:r>
              <a:rPr lang="en-US" sz="2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</a:t>
            </a: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++];</a:t>
            </a:r>
          </a:p>
          <a:p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while (j &lt; </a:t>
            </a:r>
            <a:r>
              <a:rPr lang="en-US" sz="2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b.Length</a:t>
            </a: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 c[k++] = b[</a:t>
            </a:r>
            <a:r>
              <a:rPr lang="en-US" sz="2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j++</a:t>
            </a: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];</a:t>
            </a:r>
          </a:p>
          <a:p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return c;</a:t>
            </a:r>
          </a:p>
          <a:p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}</a:t>
            </a:r>
          </a:p>
        </p:txBody>
      </p:sp>
      <p:pic>
        <p:nvPicPr>
          <p:cNvPr id="8196" name="Picture 4" descr="Сформированное изображение">
            <a:extLst>
              <a:ext uri="{FF2B5EF4-FFF2-40B4-BE49-F238E27FC236}">
                <a16:creationId xmlns:a16="http://schemas.microsoft.com/office/drawing/2014/main" id="{DE9E152B-FE8A-3C00-D571-38B44E2B56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90" t="2429" r="6632" b="2429"/>
          <a:stretch>
            <a:fillRect/>
          </a:stretch>
        </p:blipFill>
        <p:spPr bwMode="auto">
          <a:xfrm>
            <a:off x="5935287" y="2338321"/>
            <a:ext cx="5468255" cy="4353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78549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685084-4415-3FC5-9204-53464BDE07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8BEE4E5-16A0-4FA6-0DCB-625B616C1446}"/>
              </a:ext>
            </a:extLst>
          </p:cNvPr>
          <p:cNvSpPr txBox="1"/>
          <p:nvPr/>
        </p:nvSpPr>
        <p:spPr>
          <a:xfrm>
            <a:off x="563056" y="166569"/>
            <a:ext cx="11099800" cy="584775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ru-RU" sz="3200" dirty="0">
                <a:latin typeface="Segoe UI Black" panose="020B0A02040204020203" pitchFamily="34" charset="0"/>
                <a:ea typeface="Segoe UI Black" panose="020B0A02040204020203" pitchFamily="34" charset="0"/>
              </a:rPr>
              <a:t>Типичные ошибки и как их ловить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FBF6F0B-F404-AE63-FCC7-58204FB20F15}"/>
              </a:ext>
            </a:extLst>
          </p:cNvPr>
          <p:cNvSpPr txBox="1"/>
          <p:nvPr/>
        </p:nvSpPr>
        <p:spPr>
          <a:xfrm>
            <a:off x="259105" y="1311309"/>
            <a:ext cx="5605501" cy="4549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800" dirty="0"/>
              <a:t>Забыли предусловие: массив должен быть отсортирован.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800" dirty="0"/>
              <a:t>Инвариант сформулирован «размыто».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800" dirty="0"/>
              <a:t>Не убывает вариант-функция.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800" dirty="0"/>
              <a:t>Лекарство: </a:t>
            </a:r>
            <a:r>
              <a:rPr lang="ru-RU" sz="2800" dirty="0" err="1"/>
              <a:t>Debug.Assert</a:t>
            </a:r>
            <a:r>
              <a:rPr lang="ru-RU" sz="2800" dirty="0"/>
              <a:t> на ключевых шагах.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88331CB-29DA-605C-36A3-90D60CAFFDC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6000" b="16121"/>
          <a:stretch>
            <a:fillRect/>
          </a:stretch>
        </p:blipFill>
        <p:spPr>
          <a:xfrm>
            <a:off x="6327395" y="1569300"/>
            <a:ext cx="5479473" cy="37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6874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508CE1-DE06-9ABC-F510-B6974E69B3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FBADA6B-0AF1-D559-7A79-BC0127403237}"/>
              </a:ext>
            </a:extLst>
          </p:cNvPr>
          <p:cNvSpPr txBox="1"/>
          <p:nvPr/>
        </p:nvSpPr>
        <p:spPr>
          <a:xfrm>
            <a:off x="323745" y="709908"/>
            <a:ext cx="11099800" cy="584775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ru-RU" sz="3200" dirty="0">
                <a:latin typeface="Segoe UI Black" panose="020B0A02040204020203" pitchFamily="34" charset="0"/>
                <a:ea typeface="Segoe UI Black" panose="020B0A02040204020203" pitchFamily="34" charset="0"/>
              </a:rPr>
              <a:t>Итоги лекции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BCB257-520D-EF08-65C9-14DFBFF305CB}"/>
              </a:ext>
            </a:extLst>
          </p:cNvPr>
          <p:cNvSpPr txBox="1"/>
          <p:nvPr/>
        </p:nvSpPr>
        <p:spPr>
          <a:xfrm>
            <a:off x="674740" y="1610568"/>
            <a:ext cx="10397811" cy="26108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800" dirty="0"/>
              <a:t>Инварианты: формулируем коротко и проверяемо.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800" dirty="0"/>
              <a:t>Вариант: неотрицателен, убывает.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800" dirty="0"/>
              <a:t>Поиск, lower_bound, вставки, вложенные циклы, </a:t>
            </a:r>
            <a:r>
              <a:rPr lang="ru-RU" sz="2800" dirty="0" err="1"/>
              <a:t>merge</a:t>
            </a:r>
            <a:r>
              <a:rPr lang="ru-RU" sz="2800" dirty="0"/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800" dirty="0"/>
              <a:t>Дальше — применяем это в проектах и отчётах.</a:t>
            </a:r>
          </a:p>
        </p:txBody>
      </p:sp>
    </p:spTree>
    <p:extLst>
      <p:ext uri="{BB962C8B-B14F-4D97-AF65-F5344CB8AC3E}">
        <p14:creationId xmlns:p14="http://schemas.microsoft.com/office/powerpoint/2010/main" val="5099874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DFD356B-6719-73EE-FB27-E5962877C55D}"/>
              </a:ext>
            </a:extLst>
          </p:cNvPr>
          <p:cNvSpPr txBox="1"/>
          <p:nvPr/>
        </p:nvSpPr>
        <p:spPr>
          <a:xfrm>
            <a:off x="546100" y="368300"/>
            <a:ext cx="11099800" cy="584775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ru-RU" sz="3200" dirty="0">
                <a:latin typeface="Segoe UI Black" panose="020B0A02040204020203" pitchFamily="34" charset="0"/>
                <a:ea typeface="Segoe UI Black" panose="020B0A02040204020203" pitchFamily="34" charset="0"/>
              </a:rPr>
              <a:t>Зачем нам инварианты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9F7AEA-6E79-30AB-36C0-B8534F103271}"/>
              </a:ext>
            </a:extLst>
          </p:cNvPr>
          <p:cNvSpPr txBox="1"/>
          <p:nvPr/>
        </p:nvSpPr>
        <p:spPr>
          <a:xfrm>
            <a:off x="351875" y="1235018"/>
            <a:ext cx="110998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>
                <a:latin typeface="Montserrat Light" panose="00000400000000000000" pitchFamily="2" charset="-52"/>
              </a:rPr>
              <a:t>Тесты — это частные случаи.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2400" dirty="0">
              <a:latin typeface="Montserrat Light" panose="00000400000000000000" pitchFamily="2" charset="-5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>
                <a:latin typeface="Montserrat Light" panose="00000400000000000000" pitchFamily="2" charset="-52"/>
              </a:rPr>
              <a:t>Инвариант — свойство, которое верно до и после каждого шага.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2400" dirty="0">
              <a:latin typeface="Montserrat Light" panose="00000400000000000000" pitchFamily="2" charset="-5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>
                <a:latin typeface="Montserrat Light" panose="00000400000000000000" pitchFamily="2" charset="-52"/>
              </a:rPr>
              <a:t>Дают гарантию «для всех входов».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2400" dirty="0">
              <a:latin typeface="Montserrat Light" panose="00000400000000000000" pitchFamily="2" charset="-5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>
                <a:latin typeface="Montserrat Light" panose="00000400000000000000" pitchFamily="2" charset="-52"/>
              </a:rPr>
              <a:t>Термины: «и», «или», «не», «следует».</a:t>
            </a:r>
          </a:p>
        </p:txBody>
      </p:sp>
      <p:pic>
        <p:nvPicPr>
          <p:cNvPr id="2055" name="Picture 7" descr="Сформированное изображение">
            <a:extLst>
              <a:ext uri="{FF2B5EF4-FFF2-40B4-BE49-F238E27FC236}">
                <a16:creationId xmlns:a16="http://schemas.microsoft.com/office/drawing/2014/main" id="{0C5736BC-4427-FE39-07B5-2E02EF0B8A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72" t="29333" r="7764" b="33136"/>
          <a:stretch>
            <a:fillRect/>
          </a:stretch>
        </p:blipFill>
        <p:spPr bwMode="auto">
          <a:xfrm>
            <a:off x="2773188" y="4068023"/>
            <a:ext cx="8678487" cy="2573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04979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353670-EE6E-4E88-A49E-B1D6EC34AA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4FEC9BC-F446-8752-EC97-64499665B964}"/>
              </a:ext>
            </a:extLst>
          </p:cNvPr>
          <p:cNvSpPr txBox="1"/>
          <p:nvPr/>
        </p:nvSpPr>
        <p:spPr>
          <a:xfrm>
            <a:off x="546100" y="368300"/>
            <a:ext cx="11099800" cy="584775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ru-RU" sz="3200" dirty="0">
                <a:latin typeface="Segoe UI Black" panose="020B0A02040204020203" pitchFamily="34" charset="0"/>
                <a:ea typeface="Segoe UI Black" panose="020B0A02040204020203" pitchFamily="34" charset="0"/>
              </a:rPr>
              <a:t>Цикл: схема доказательства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261470-46D1-1A7B-4E2F-ACA1D21ADD73}"/>
              </a:ext>
            </a:extLst>
          </p:cNvPr>
          <p:cNvSpPr txBox="1"/>
          <p:nvPr/>
        </p:nvSpPr>
        <p:spPr>
          <a:xfrm>
            <a:off x="546100" y="2442854"/>
            <a:ext cx="587712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>
                <a:latin typeface="Montserrat Light" panose="00000400000000000000" pitchFamily="2" charset="-52"/>
              </a:rPr>
              <a:t>Инициализация </a:t>
            </a:r>
            <a:r>
              <a:rPr lang="ru-RU" sz="24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следует</a:t>
            </a:r>
            <a:r>
              <a:rPr lang="ru-RU" sz="2400" dirty="0">
                <a:latin typeface="Montserrat Light" panose="00000400000000000000" pitchFamily="2" charset="-52"/>
              </a:rPr>
              <a:t> инварианту.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2400" dirty="0">
              <a:latin typeface="Montserrat Light" panose="00000400000000000000" pitchFamily="2" charset="-5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>
                <a:latin typeface="Montserrat Light" panose="00000400000000000000" pitchFamily="2" charset="-52"/>
              </a:rPr>
              <a:t>(Инвариант </a:t>
            </a:r>
            <a:r>
              <a:rPr lang="ru-RU" sz="24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и</a:t>
            </a:r>
            <a:r>
              <a:rPr lang="ru-RU" sz="2400" dirty="0">
                <a:latin typeface="Montserrat Light" panose="00000400000000000000" pitchFamily="2" charset="-52"/>
              </a:rPr>
              <a:t> условие) </a:t>
            </a:r>
            <a:r>
              <a:rPr lang="ru-RU" sz="24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следует</a:t>
            </a:r>
            <a:r>
              <a:rPr lang="ru-RU" sz="2400" dirty="0">
                <a:latin typeface="Montserrat Light" panose="00000400000000000000" pitchFamily="2" charset="-52"/>
              </a:rPr>
              <a:t> сохранению инварианта после шага.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2400" dirty="0">
              <a:latin typeface="Montserrat Light" panose="00000400000000000000" pitchFamily="2" charset="-5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>
                <a:latin typeface="Montserrat Light" panose="00000400000000000000" pitchFamily="2" charset="-52"/>
              </a:rPr>
              <a:t>(Инвариант </a:t>
            </a:r>
            <a:r>
              <a:rPr lang="ru-RU" sz="24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и</a:t>
            </a:r>
            <a:r>
              <a:rPr lang="ru-RU" sz="2400" dirty="0">
                <a:latin typeface="Montserrat Light" panose="00000400000000000000" pitchFamily="2" charset="-52"/>
              </a:rPr>
              <a:t> не-условие) </a:t>
            </a:r>
            <a:r>
              <a:rPr lang="ru-RU" sz="24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следует</a:t>
            </a:r>
            <a:r>
              <a:rPr lang="ru-RU" sz="2400" dirty="0">
                <a:latin typeface="Montserrat Light" panose="00000400000000000000" pitchFamily="2" charset="-52"/>
              </a:rPr>
              <a:t> постусловию.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1510CC-FD13-8B97-681F-D521656BBB3A}"/>
              </a:ext>
            </a:extLst>
          </p:cNvPr>
          <p:cNvSpPr txBox="1"/>
          <p:nvPr/>
        </p:nvSpPr>
        <p:spPr>
          <a:xfrm>
            <a:off x="767935" y="1355927"/>
            <a:ext cx="3148972" cy="461665"/>
          </a:xfrm>
          <a:prstGeom prst="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wrap="square">
            <a:spAutoFit/>
          </a:bodyPr>
          <a:lstStyle/>
          <a:p>
            <a:r>
              <a:rPr lang="en-US" sz="24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Init</a:t>
            </a:r>
            <a:r>
              <a:rPr lang="ru-RU" sz="24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sz="24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; while (B) { S }</a:t>
            </a:r>
            <a:endParaRPr lang="ru-RU" sz="2400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3074" name="Picture 2" descr="Сформированное изображение">
            <a:extLst>
              <a:ext uri="{FF2B5EF4-FFF2-40B4-BE49-F238E27FC236}">
                <a16:creationId xmlns:a16="http://schemas.microsoft.com/office/drawing/2014/main" id="{AB0081A7-40BD-2B98-C498-06C9FFFF53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8" t="9454" b="9091"/>
          <a:stretch>
            <a:fillRect/>
          </a:stretch>
        </p:blipFill>
        <p:spPr bwMode="auto">
          <a:xfrm>
            <a:off x="6096000" y="1817592"/>
            <a:ext cx="5632112" cy="3234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78442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40CCFD-27B0-2A00-DAAA-BD02FB3496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BCA203-C00D-BF9C-D63C-168809EA683F}"/>
              </a:ext>
            </a:extLst>
          </p:cNvPr>
          <p:cNvSpPr txBox="1"/>
          <p:nvPr/>
        </p:nvSpPr>
        <p:spPr>
          <a:xfrm>
            <a:off x="546100" y="368300"/>
            <a:ext cx="11099800" cy="584775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ru-RU" sz="3200" dirty="0">
                <a:latin typeface="Segoe UI Black" panose="020B0A02040204020203" pitchFamily="34" charset="0"/>
                <a:ea typeface="Segoe UI Black" panose="020B0A02040204020203" pitchFamily="34" charset="0"/>
              </a:rPr>
              <a:t>Завершение: вариант-функция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4A5A77-7033-6B78-7198-5520F34E90E1}"/>
              </a:ext>
            </a:extLst>
          </p:cNvPr>
          <p:cNvSpPr txBox="1"/>
          <p:nvPr/>
        </p:nvSpPr>
        <p:spPr>
          <a:xfrm>
            <a:off x="372894" y="2222867"/>
            <a:ext cx="69467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>
                <a:latin typeface="Montserrat Light" panose="00000400000000000000" pitchFamily="2" charset="-52"/>
              </a:rPr>
              <a:t>Вариант: целое, неотрицательное, убывает на каждом шаге.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2400" dirty="0">
              <a:latin typeface="Montserrat Light" panose="00000400000000000000" pitchFamily="2" charset="-5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>
                <a:latin typeface="Montserrat Light" panose="00000400000000000000" pitchFamily="2" charset="-52"/>
              </a:rPr>
              <a:t>Примеры: </a:t>
            </a:r>
            <a:r>
              <a:rPr lang="ru-RU" sz="2400" dirty="0">
                <a:latin typeface="Segoe UI Black" panose="020B0A02040204020203" pitchFamily="34" charset="0"/>
                <a:ea typeface="Segoe UI Black" panose="020B0A02040204020203" pitchFamily="34" charset="0"/>
              </a:rPr>
              <a:t>n − j, </a:t>
            </a:r>
            <a:r>
              <a:rPr lang="ru-RU" sz="2400" dirty="0" err="1">
                <a:latin typeface="Segoe UI Black" panose="020B0A02040204020203" pitchFamily="34" charset="0"/>
                <a:ea typeface="Segoe UI Black" panose="020B0A02040204020203" pitchFamily="34" charset="0"/>
              </a:rPr>
              <a:t>hi</a:t>
            </a:r>
            <a:r>
              <a:rPr lang="ru-RU" sz="2400" dirty="0">
                <a:latin typeface="Segoe UI Black" panose="020B0A02040204020203" pitchFamily="34" charset="0"/>
                <a:ea typeface="Segoe UI Black" panose="020B0A02040204020203" pitchFamily="34" charset="0"/>
              </a:rPr>
              <a:t> − </a:t>
            </a:r>
            <a:r>
              <a:rPr lang="ru-RU" sz="2400" dirty="0" err="1">
                <a:latin typeface="Segoe UI Black" panose="020B0A02040204020203" pitchFamily="34" charset="0"/>
                <a:ea typeface="Segoe UI Black" panose="020B0A02040204020203" pitchFamily="34" charset="0"/>
              </a:rPr>
              <a:t>lo</a:t>
            </a:r>
            <a:r>
              <a:rPr lang="ru-RU" sz="2400" dirty="0">
                <a:latin typeface="Segoe UI Black" panose="020B0A02040204020203" pitchFamily="34" charset="0"/>
                <a:ea typeface="Segoe UI Black" panose="020B0A02040204020203" pitchFamily="34" charset="0"/>
              </a:rPr>
              <a:t> + 1.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2400" dirty="0">
              <a:latin typeface="Montserrat Light" panose="00000400000000000000" pitchFamily="2" charset="-5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>
                <a:latin typeface="Montserrat Light" panose="00000400000000000000" pitchFamily="2" charset="-52"/>
              </a:rPr>
              <a:t>Инвариант + вариант ⇒ алгоритм корректен и завершится.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C950A06-9968-98F3-710F-889B9943258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5417" t="16717" r="17054" b="8856"/>
          <a:stretch>
            <a:fillRect/>
          </a:stretch>
        </p:blipFill>
        <p:spPr>
          <a:xfrm>
            <a:off x="6912943" y="1759232"/>
            <a:ext cx="4906163" cy="3604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3096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977FC5-9450-0DA1-3422-F3A3F858B9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D507461-8BBE-1BB2-0FC1-9A926804FFE9}"/>
              </a:ext>
            </a:extLst>
          </p:cNvPr>
          <p:cNvSpPr txBox="1"/>
          <p:nvPr/>
        </p:nvSpPr>
        <p:spPr>
          <a:xfrm>
            <a:off x="546100" y="368300"/>
            <a:ext cx="11099800" cy="584775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ru-RU" sz="3200" dirty="0">
                <a:latin typeface="Segoe UI Black" panose="020B0A02040204020203" pitchFamily="34" charset="0"/>
                <a:ea typeface="Segoe UI Black" panose="020B0A02040204020203" pitchFamily="34" charset="0"/>
              </a:rPr>
              <a:t>Линейный поиск: простой инвариант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060398-17E6-B2CF-2C50-251A38BBDB76}"/>
              </a:ext>
            </a:extLst>
          </p:cNvPr>
          <p:cNvSpPr txBox="1"/>
          <p:nvPr/>
        </p:nvSpPr>
        <p:spPr>
          <a:xfrm>
            <a:off x="235496" y="1150375"/>
            <a:ext cx="1078717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>
                <a:latin typeface="Montserrat Light" panose="00000400000000000000" pitchFamily="2" charset="-52"/>
              </a:rPr>
              <a:t>Инвариант: «в первых j элементах искомого x </a:t>
            </a:r>
            <a:r>
              <a:rPr lang="ru-RU" sz="2400" dirty="0">
                <a:latin typeface="Segoe UI Black" panose="020B0A02040204020203" pitchFamily="34" charset="0"/>
                <a:ea typeface="Segoe UI Black" panose="020B0A02040204020203" pitchFamily="34" charset="0"/>
              </a:rPr>
              <a:t>нет</a:t>
            </a:r>
            <a:r>
              <a:rPr lang="ru-RU" sz="2400" dirty="0">
                <a:latin typeface="Montserrat Light" panose="00000400000000000000" pitchFamily="2" charset="-52"/>
              </a:rPr>
              <a:t>».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2400" dirty="0">
              <a:latin typeface="Montserrat Light" panose="00000400000000000000" pitchFamily="2" charset="-5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>
                <a:latin typeface="Montserrat Light" panose="00000400000000000000" pitchFamily="2" charset="-52"/>
              </a:rPr>
              <a:t>Вариант: n − j.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2400" dirty="0">
              <a:latin typeface="Montserrat Light" panose="00000400000000000000" pitchFamily="2" charset="-5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>
                <a:latin typeface="Montserrat Light" panose="00000400000000000000" pitchFamily="2" charset="-52"/>
              </a:rPr>
              <a:t>Постусловие: либо найден индекс, либо −1.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739B73-3E8A-DF59-4F13-E4B34F6997CD}"/>
              </a:ext>
            </a:extLst>
          </p:cNvPr>
          <p:cNvSpPr txBox="1"/>
          <p:nvPr/>
        </p:nvSpPr>
        <p:spPr>
          <a:xfrm>
            <a:off x="235496" y="3517883"/>
            <a:ext cx="6093228" cy="26776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int </a:t>
            </a:r>
            <a:r>
              <a:rPr lang="en-US" sz="2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IndexOf</a:t>
            </a: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(int[] a, int x) {</a:t>
            </a:r>
          </a:p>
          <a:p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for (int j = 0; j &lt; </a:t>
            </a:r>
            <a:r>
              <a:rPr lang="en-US" sz="2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a.Length</a:t>
            </a: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; </a:t>
            </a:r>
            <a:r>
              <a:rPr lang="en-US" sz="2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j++</a:t>
            </a: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 {</a:t>
            </a:r>
          </a:p>
          <a:p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    if (a[j] == x) return j; // </a:t>
            </a:r>
            <a:r>
              <a:rPr lang="ru-RU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инвариант сохраняется</a:t>
            </a:r>
          </a:p>
          <a:p>
            <a:r>
              <a:rPr lang="ru-RU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}</a:t>
            </a:r>
          </a:p>
          <a:p>
            <a:r>
              <a:rPr lang="ru-RU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</a:t>
            </a: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return -1;</a:t>
            </a:r>
          </a:p>
          <a:p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}</a:t>
            </a:r>
          </a:p>
        </p:txBody>
      </p:sp>
      <p:pic>
        <p:nvPicPr>
          <p:cNvPr id="4098" name="Picture 2" descr="Сформированное изображение">
            <a:extLst>
              <a:ext uri="{FF2B5EF4-FFF2-40B4-BE49-F238E27FC236}">
                <a16:creationId xmlns:a16="http://schemas.microsoft.com/office/drawing/2014/main" id="{C0BC3A76-4040-B35F-DEC9-5316B65AFA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97" r="10027" b="16774"/>
          <a:stretch>
            <a:fillRect/>
          </a:stretch>
        </p:blipFill>
        <p:spPr bwMode="auto">
          <a:xfrm>
            <a:off x="6517067" y="3286667"/>
            <a:ext cx="5558555" cy="2855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57263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359C15-5B75-3A9B-8D33-87D27BB346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B298676-A54A-631B-EA72-CC484B0174B3}"/>
              </a:ext>
            </a:extLst>
          </p:cNvPr>
          <p:cNvSpPr txBox="1"/>
          <p:nvPr/>
        </p:nvSpPr>
        <p:spPr>
          <a:xfrm>
            <a:off x="916222" y="0"/>
            <a:ext cx="11099800" cy="584775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ru-RU" sz="3200" dirty="0">
                <a:latin typeface="Segoe UI Black" panose="020B0A02040204020203" pitchFamily="34" charset="0"/>
                <a:ea typeface="Segoe UI Black" panose="020B0A02040204020203" pitchFamily="34" charset="0"/>
              </a:rPr>
              <a:t>Двоичный поиск: инвариант отрезка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BAD8BD-A7BA-6566-21A8-141B37842B80}"/>
              </a:ext>
            </a:extLst>
          </p:cNvPr>
          <p:cNvSpPr txBox="1"/>
          <p:nvPr/>
        </p:nvSpPr>
        <p:spPr>
          <a:xfrm>
            <a:off x="175978" y="751344"/>
            <a:ext cx="1127896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>
                <a:latin typeface="Montserrat Light" panose="00000400000000000000" pitchFamily="2" charset="-52"/>
                <a:ea typeface="Microsoft YaHei UI" panose="020B0503020204020204" pitchFamily="34" charset="-122"/>
              </a:rPr>
              <a:t>Предусловие: массив отсортирован </a:t>
            </a:r>
            <a:r>
              <a:rPr lang="ru-RU" sz="2400" b="1" dirty="0">
                <a:latin typeface="Montserrat Light" panose="00000400000000000000" pitchFamily="2" charset="-52"/>
                <a:ea typeface="Microsoft YaHei UI" panose="020B0503020204020204" pitchFamily="34" charset="-122"/>
              </a:rPr>
              <a:t>по </a:t>
            </a:r>
            <a:r>
              <a:rPr lang="ru-RU" sz="2400" b="1" dirty="0" err="1">
                <a:latin typeface="Montserrat Light" panose="00000400000000000000" pitchFamily="2" charset="-52"/>
                <a:ea typeface="Microsoft YaHei UI" panose="020B0503020204020204" pitchFamily="34" charset="-122"/>
              </a:rPr>
              <a:t>неубыванию</a:t>
            </a:r>
            <a:r>
              <a:rPr lang="ru-RU" sz="2400" dirty="0">
                <a:latin typeface="Montserrat Light" panose="00000400000000000000" pitchFamily="2" charset="-52"/>
                <a:ea typeface="Microsoft YaHei UI" panose="020B0503020204020204" pitchFamily="34" charset="-122"/>
              </a:rPr>
              <a:t>.</a:t>
            </a:r>
            <a:br>
              <a:rPr lang="ru-RU" sz="2400" dirty="0">
                <a:latin typeface="Montserrat Light" panose="00000400000000000000" pitchFamily="2" charset="-52"/>
                <a:ea typeface="Microsoft YaHei UI" panose="020B0503020204020204" pitchFamily="34" charset="-122"/>
              </a:rPr>
            </a:br>
            <a:endParaRPr lang="ru-RU" sz="2400" dirty="0">
              <a:latin typeface="Montserrat Light" panose="00000400000000000000" pitchFamily="2" charset="-52"/>
              <a:ea typeface="Microsoft YaHei UI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>
                <a:latin typeface="Montserrat Light" panose="00000400000000000000" pitchFamily="2" charset="-52"/>
                <a:ea typeface="Microsoft YaHei UI" panose="020B0503020204020204" pitchFamily="34" charset="-122"/>
              </a:rPr>
              <a:t>Инвариант: «если x есть, то он </a:t>
            </a:r>
            <a:r>
              <a:rPr lang="ru-RU" sz="2400" b="1" dirty="0">
                <a:latin typeface="Montserrat Light" panose="00000400000000000000" pitchFamily="2" charset="-52"/>
                <a:ea typeface="Microsoft YaHei UI" panose="020B0503020204020204" pitchFamily="34" charset="-122"/>
              </a:rPr>
              <a:t>только</a:t>
            </a:r>
            <a:r>
              <a:rPr lang="ru-RU" sz="2400" dirty="0">
                <a:latin typeface="Montserrat Light" panose="00000400000000000000" pitchFamily="2" charset="-52"/>
                <a:ea typeface="Microsoft YaHei UI" panose="020B0503020204020204" pitchFamily="34" charset="-122"/>
              </a:rPr>
              <a:t> в [</a:t>
            </a:r>
            <a:r>
              <a:rPr lang="ru-RU" sz="2400" dirty="0" err="1">
                <a:latin typeface="Montserrat Light" panose="00000400000000000000" pitchFamily="2" charset="-52"/>
                <a:ea typeface="Microsoft YaHei UI" panose="020B0503020204020204" pitchFamily="34" charset="-122"/>
              </a:rPr>
              <a:t>lo</a:t>
            </a:r>
            <a:r>
              <a:rPr lang="ru-RU" sz="2400" dirty="0">
                <a:latin typeface="Montserrat Light" panose="00000400000000000000" pitchFamily="2" charset="-52"/>
                <a:ea typeface="Microsoft YaHei UI" panose="020B0503020204020204" pitchFamily="34" charset="-122"/>
              </a:rPr>
              <a:t>..</a:t>
            </a:r>
            <a:r>
              <a:rPr lang="ru-RU" sz="2400" dirty="0" err="1">
                <a:latin typeface="Montserrat Light" panose="00000400000000000000" pitchFamily="2" charset="-52"/>
                <a:ea typeface="Microsoft YaHei UI" panose="020B0503020204020204" pitchFamily="34" charset="-122"/>
              </a:rPr>
              <a:t>hi</a:t>
            </a:r>
            <a:r>
              <a:rPr lang="ru-RU" sz="2400" dirty="0">
                <a:latin typeface="Montserrat Light" panose="00000400000000000000" pitchFamily="2" charset="-52"/>
                <a:ea typeface="Microsoft YaHei UI" panose="020B0503020204020204" pitchFamily="34" charset="-122"/>
              </a:rPr>
              <a:t>]».</a:t>
            </a:r>
            <a:br>
              <a:rPr lang="ru-RU" sz="2400" dirty="0">
                <a:latin typeface="Montserrat Light" panose="00000400000000000000" pitchFamily="2" charset="-52"/>
                <a:ea typeface="Microsoft YaHei UI" panose="020B0503020204020204" pitchFamily="34" charset="-122"/>
              </a:rPr>
            </a:br>
            <a:endParaRPr lang="ru-RU" sz="2400" dirty="0">
              <a:latin typeface="Montserrat Light" panose="00000400000000000000" pitchFamily="2" charset="-52"/>
              <a:ea typeface="Microsoft YaHei UI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>
                <a:latin typeface="Montserrat Light" panose="00000400000000000000" pitchFamily="2" charset="-52"/>
                <a:ea typeface="Microsoft YaHei UI" panose="020B0503020204020204" pitchFamily="34" charset="-122"/>
              </a:rPr>
              <a:t>Вариант: </a:t>
            </a:r>
            <a:r>
              <a:rPr lang="ru-RU" sz="2400" dirty="0" err="1">
                <a:latin typeface="Montserrat Light" panose="00000400000000000000" pitchFamily="2" charset="-52"/>
                <a:ea typeface="Microsoft YaHei UI" panose="020B0503020204020204" pitchFamily="34" charset="-122"/>
              </a:rPr>
              <a:t>hi</a:t>
            </a:r>
            <a:r>
              <a:rPr lang="ru-RU" sz="2400" dirty="0">
                <a:latin typeface="Montserrat Light" panose="00000400000000000000" pitchFamily="2" charset="-52"/>
                <a:ea typeface="Microsoft YaHei UI" panose="020B0503020204020204" pitchFamily="34" charset="-122"/>
              </a:rPr>
              <a:t> − </a:t>
            </a:r>
            <a:r>
              <a:rPr lang="ru-RU" sz="2400" dirty="0" err="1">
                <a:latin typeface="Montserrat Light" panose="00000400000000000000" pitchFamily="2" charset="-52"/>
                <a:ea typeface="Microsoft YaHei UI" panose="020B0503020204020204" pitchFamily="34" charset="-122"/>
              </a:rPr>
              <a:t>lo</a:t>
            </a:r>
            <a:r>
              <a:rPr lang="ru-RU" sz="2400" dirty="0">
                <a:latin typeface="Montserrat Light" panose="00000400000000000000" pitchFamily="2" charset="-52"/>
                <a:ea typeface="Microsoft YaHei UI" panose="020B0503020204020204" pitchFamily="34" charset="-122"/>
              </a:rPr>
              <a:t> + 1.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E4CA32-DAF7-CEC2-6516-0F6BD774245E}"/>
              </a:ext>
            </a:extLst>
          </p:cNvPr>
          <p:cNvSpPr txBox="1"/>
          <p:nvPr/>
        </p:nvSpPr>
        <p:spPr>
          <a:xfrm>
            <a:off x="7279740" y="2134691"/>
            <a:ext cx="4579220" cy="37856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int </a:t>
            </a:r>
            <a:r>
              <a:rPr lang="en-US" sz="2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BinarySearch</a:t>
            </a: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(int[] a, int x) {</a:t>
            </a:r>
          </a:p>
          <a:p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int lo = 0, hi = </a:t>
            </a:r>
            <a:r>
              <a:rPr lang="en-US" sz="2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a.Length</a:t>
            </a: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- 1;</a:t>
            </a:r>
          </a:p>
          <a:p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while (lo &lt;= hi) {</a:t>
            </a:r>
          </a:p>
          <a:p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    int mid = lo + (hi - lo) / 2;</a:t>
            </a:r>
          </a:p>
          <a:p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    if (a[mid] &lt; x) lo = mid + 1;</a:t>
            </a:r>
          </a:p>
          <a:p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    else if (a[mid] &gt; x) hi = mid - 1;</a:t>
            </a:r>
          </a:p>
          <a:p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    else return mid;</a:t>
            </a:r>
          </a:p>
          <a:p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}</a:t>
            </a:r>
          </a:p>
          <a:p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return -1;</a:t>
            </a:r>
          </a:p>
          <a:p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}</a:t>
            </a:r>
          </a:p>
        </p:txBody>
      </p:sp>
      <p:pic>
        <p:nvPicPr>
          <p:cNvPr id="5122" name="Picture 2" descr="Сформированное изображение">
            <a:extLst>
              <a:ext uri="{FF2B5EF4-FFF2-40B4-BE49-F238E27FC236}">
                <a16:creationId xmlns:a16="http://schemas.microsoft.com/office/drawing/2014/main" id="{2D6F19C9-6541-966E-0B96-A3B0DB4AD4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3" t="18424" r="7441" b="19757"/>
          <a:stretch>
            <a:fillRect/>
          </a:stretch>
        </p:blipFill>
        <p:spPr bwMode="auto">
          <a:xfrm>
            <a:off x="333040" y="3214007"/>
            <a:ext cx="6284422" cy="2892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17514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513EE0-DA57-6141-6625-4C11F15D4D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E126F5F-8DFC-A413-2B1E-C086380BE59D}"/>
              </a:ext>
            </a:extLst>
          </p:cNvPr>
          <p:cNvSpPr txBox="1"/>
          <p:nvPr/>
        </p:nvSpPr>
        <p:spPr>
          <a:xfrm>
            <a:off x="916222" y="0"/>
            <a:ext cx="11099800" cy="584775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ru-RU" sz="3200" dirty="0" err="1">
                <a:latin typeface="Segoe UI Black" panose="020B0A02040204020203" pitchFamily="34" charset="0"/>
                <a:ea typeface="Segoe UI Black" panose="020B0A02040204020203" pitchFamily="34" charset="0"/>
              </a:rPr>
              <a:t>lower_bound</a:t>
            </a:r>
            <a:r>
              <a:rPr lang="ru-RU" sz="3200" dirty="0">
                <a:latin typeface="Segoe UI Black" panose="020B0A02040204020203" pitchFamily="34" charset="0"/>
                <a:ea typeface="Segoe UI Black" panose="020B0A02040204020203" pitchFamily="34" charset="0"/>
              </a:rPr>
              <a:t>: первый индекс, где a[k] ≥ x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AF7FDCA-CED0-A0E0-BF35-9A051AC5200E}"/>
              </a:ext>
            </a:extLst>
          </p:cNvPr>
          <p:cNvSpPr txBox="1"/>
          <p:nvPr/>
        </p:nvSpPr>
        <p:spPr>
          <a:xfrm>
            <a:off x="142727" y="878813"/>
            <a:ext cx="69467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>
                <a:latin typeface="Montserrat Light" panose="00000400000000000000" pitchFamily="2" charset="-52"/>
              </a:rPr>
              <a:t>Полуинтервал [</a:t>
            </a:r>
            <a:r>
              <a:rPr lang="ru-RU" sz="2400" dirty="0" err="1">
                <a:latin typeface="Montserrat Light" panose="00000400000000000000" pitchFamily="2" charset="-52"/>
              </a:rPr>
              <a:t>lo</a:t>
            </a:r>
            <a:r>
              <a:rPr lang="ru-RU" sz="2400" dirty="0">
                <a:latin typeface="Montserrat Light" panose="00000400000000000000" pitchFamily="2" charset="-52"/>
              </a:rPr>
              <a:t>, </a:t>
            </a:r>
            <a:r>
              <a:rPr lang="ru-RU" sz="2400" dirty="0" err="1">
                <a:latin typeface="Montserrat Light" panose="00000400000000000000" pitchFamily="2" charset="-52"/>
              </a:rPr>
              <a:t>hi</a:t>
            </a:r>
            <a:r>
              <a:rPr lang="ru-RU" sz="2400" dirty="0">
                <a:latin typeface="Montserrat Light" panose="00000400000000000000" pitchFamily="2" charset="-52"/>
              </a:rPr>
              <a:t>)</a:t>
            </a:r>
            <a:br>
              <a:rPr lang="ru-RU" sz="2400" dirty="0">
                <a:latin typeface="Montserrat Light" panose="00000400000000000000" pitchFamily="2" charset="-52"/>
              </a:rPr>
            </a:br>
            <a:endParaRPr lang="ru-RU" sz="2400" dirty="0">
              <a:latin typeface="Montserrat Light" panose="00000400000000000000" pitchFamily="2" charset="-5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>
                <a:latin typeface="Montserrat Light" panose="00000400000000000000" pitchFamily="2" charset="-52"/>
              </a:rPr>
              <a:t>Инвариант: слева всё &lt; x, справа всё ≥ x.</a:t>
            </a:r>
            <a:br>
              <a:rPr lang="ru-RU" sz="2400" dirty="0">
                <a:latin typeface="Montserrat Light" panose="00000400000000000000" pitchFamily="2" charset="-52"/>
              </a:rPr>
            </a:br>
            <a:endParaRPr lang="ru-RU" sz="2400" dirty="0">
              <a:latin typeface="Montserrat Light" panose="00000400000000000000" pitchFamily="2" charset="-5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>
                <a:latin typeface="Montserrat Light" panose="00000400000000000000" pitchFamily="2" charset="-52"/>
              </a:rPr>
              <a:t>Ответ: </a:t>
            </a:r>
            <a:r>
              <a:rPr lang="ru-RU" sz="2400" dirty="0" err="1">
                <a:latin typeface="Montserrat Light" panose="00000400000000000000" pitchFamily="2" charset="-52"/>
              </a:rPr>
              <a:t>lo</a:t>
            </a:r>
            <a:r>
              <a:rPr lang="ru-RU" sz="2400" dirty="0">
                <a:latin typeface="Montserrat Light" panose="00000400000000000000" pitchFamily="2" charset="-52"/>
              </a:rPr>
              <a:t> (когда </a:t>
            </a:r>
            <a:r>
              <a:rPr lang="ru-RU" sz="2400" dirty="0" err="1">
                <a:latin typeface="Montserrat Light" panose="00000400000000000000" pitchFamily="2" charset="-52"/>
              </a:rPr>
              <a:t>lo</a:t>
            </a:r>
            <a:r>
              <a:rPr lang="ru-RU" sz="2400" dirty="0">
                <a:latin typeface="Montserrat Light" panose="00000400000000000000" pitchFamily="2" charset="-52"/>
              </a:rPr>
              <a:t> == </a:t>
            </a:r>
            <a:r>
              <a:rPr lang="ru-RU" sz="2400" dirty="0" err="1">
                <a:latin typeface="Montserrat Light" panose="00000400000000000000" pitchFamily="2" charset="-52"/>
              </a:rPr>
              <a:t>hi</a:t>
            </a:r>
            <a:r>
              <a:rPr lang="ru-RU" sz="2400" dirty="0">
                <a:latin typeface="Montserrat Light" panose="00000400000000000000" pitchFamily="2" charset="-52"/>
              </a:rPr>
              <a:t>).</a:t>
            </a:r>
            <a:endParaRPr lang="ru-RU" sz="2400" dirty="0">
              <a:latin typeface="Montserrat Light" panose="00000400000000000000" pitchFamily="2" charset="-52"/>
              <a:ea typeface="Microsoft YaHei UI" panose="020B0503020204020204" pitchFamily="34" charset="-12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1CC5CD-7A80-73AA-E3B5-6EE9F3A297F0}"/>
              </a:ext>
            </a:extLst>
          </p:cNvPr>
          <p:cNvSpPr txBox="1"/>
          <p:nvPr/>
        </p:nvSpPr>
        <p:spPr>
          <a:xfrm>
            <a:off x="142727" y="3111843"/>
            <a:ext cx="4579220" cy="34163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int </a:t>
            </a:r>
            <a:r>
              <a:rPr lang="en-US" sz="2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LowerBound</a:t>
            </a: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(int[] a, int x) {</a:t>
            </a:r>
          </a:p>
          <a:p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int lo = 0, hi = </a:t>
            </a:r>
            <a:r>
              <a:rPr lang="en-US" sz="2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a.Length</a:t>
            </a: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;</a:t>
            </a:r>
          </a:p>
          <a:p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while (lo &lt; hi) {</a:t>
            </a:r>
          </a:p>
          <a:p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    int mid = lo + (hi - lo) / 2;</a:t>
            </a:r>
          </a:p>
          <a:p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    if (a[mid] &lt; x) lo = mid + 1; else hi = mid;</a:t>
            </a:r>
          </a:p>
          <a:p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}</a:t>
            </a:r>
          </a:p>
          <a:p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return lo;</a:t>
            </a:r>
          </a:p>
          <a:p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}</a:t>
            </a:r>
          </a:p>
        </p:txBody>
      </p:sp>
      <p:pic>
        <p:nvPicPr>
          <p:cNvPr id="5124" name="Picture 4" descr="Сформированное изображение">
            <a:extLst>
              <a:ext uri="{FF2B5EF4-FFF2-40B4-BE49-F238E27FC236}">
                <a16:creationId xmlns:a16="http://schemas.microsoft.com/office/drawing/2014/main" id="{31F4668D-A449-A530-E044-A6C5C88078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9" t="30546" r="7442" b="29454"/>
          <a:stretch>
            <a:fillRect/>
          </a:stretch>
        </p:blipFill>
        <p:spPr bwMode="auto">
          <a:xfrm>
            <a:off x="5109503" y="2817805"/>
            <a:ext cx="6906519" cy="2094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00828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87971A-2C04-39B3-27C4-007CFF1A51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CD7158-FFA7-C562-9FF4-1E832970BD91}"/>
              </a:ext>
            </a:extLst>
          </p:cNvPr>
          <p:cNvSpPr txBox="1"/>
          <p:nvPr/>
        </p:nvSpPr>
        <p:spPr>
          <a:xfrm>
            <a:off x="563056" y="166569"/>
            <a:ext cx="11099800" cy="584775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ru-RU" sz="3200" dirty="0">
                <a:latin typeface="Segoe UI Black" panose="020B0A02040204020203" pitchFamily="34" charset="0"/>
                <a:ea typeface="Segoe UI Black" panose="020B0A02040204020203" pitchFamily="34" charset="0"/>
              </a:rPr>
              <a:t>Сортировка вставками: два инварианта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43FDFA-B2D0-6878-AD36-29A89F9FC80C}"/>
              </a:ext>
            </a:extLst>
          </p:cNvPr>
          <p:cNvSpPr txBox="1"/>
          <p:nvPr/>
        </p:nvSpPr>
        <p:spPr>
          <a:xfrm>
            <a:off x="0" y="984100"/>
            <a:ext cx="1230470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>
                <a:latin typeface="Montserrat Light" panose="00000400000000000000" pitchFamily="2" charset="-52"/>
              </a:rPr>
              <a:t>Внешний инвариант: a[0..i−1] отсортирован.</a:t>
            </a:r>
            <a:br>
              <a:rPr lang="ru-RU" sz="2400" dirty="0">
                <a:latin typeface="Montserrat Light" panose="00000400000000000000" pitchFamily="2" charset="-52"/>
              </a:rPr>
            </a:br>
            <a:endParaRPr lang="ru-RU" sz="2400" dirty="0">
              <a:latin typeface="Montserrat Light" panose="00000400000000000000" pitchFamily="2" charset="-5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>
                <a:latin typeface="Montserrat Light" panose="00000400000000000000" pitchFamily="2" charset="-52"/>
              </a:rPr>
              <a:t>Внутренний инвариант: a[0..j−1] отсортирован; [</a:t>
            </a:r>
            <a:r>
              <a:rPr lang="ru-RU" sz="2400" dirty="0" err="1">
                <a:latin typeface="Montserrat Light" panose="00000400000000000000" pitchFamily="2" charset="-52"/>
              </a:rPr>
              <a:t>j..i</a:t>
            </a:r>
            <a:r>
              <a:rPr lang="ru-RU" sz="2400" dirty="0">
                <a:latin typeface="Montserrat Light" panose="00000400000000000000" pitchFamily="2" charset="-52"/>
              </a:rPr>
              <a:t>] — сдвинулись элементы &gt; </a:t>
            </a:r>
            <a:r>
              <a:rPr lang="ru-RU" sz="2400" dirty="0" err="1">
                <a:latin typeface="Montserrat Light" panose="00000400000000000000" pitchFamily="2" charset="-52"/>
              </a:rPr>
              <a:t>key</a:t>
            </a:r>
            <a:r>
              <a:rPr lang="ru-RU" sz="2400" dirty="0">
                <a:latin typeface="Montserrat Light" panose="00000400000000000000" pitchFamily="2" charset="-52"/>
              </a:rPr>
              <a:t>.</a:t>
            </a:r>
            <a:br>
              <a:rPr lang="ru-RU" sz="2400" dirty="0">
                <a:latin typeface="Montserrat Light" panose="00000400000000000000" pitchFamily="2" charset="-52"/>
              </a:rPr>
            </a:br>
            <a:endParaRPr lang="ru-RU" sz="2400" dirty="0">
              <a:latin typeface="Montserrat Light" panose="00000400000000000000" pitchFamily="2" charset="-5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>
                <a:latin typeface="Montserrat Light" panose="00000400000000000000" pitchFamily="2" charset="-52"/>
              </a:rPr>
              <a:t>Варианты: i растёт; j убывает.</a:t>
            </a:r>
            <a:endParaRPr lang="ru-RU" sz="2400" dirty="0">
              <a:latin typeface="Montserrat Light" panose="00000400000000000000" pitchFamily="2" charset="-52"/>
              <a:ea typeface="Microsoft YaHei UI" panose="020B0503020204020204" pitchFamily="34" charset="-12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4CEEFB-86A6-BCEB-B417-A3D211529F71}"/>
              </a:ext>
            </a:extLst>
          </p:cNvPr>
          <p:cNvSpPr txBox="1"/>
          <p:nvPr/>
        </p:nvSpPr>
        <p:spPr>
          <a:xfrm>
            <a:off x="347269" y="3525180"/>
            <a:ext cx="4579220" cy="30469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void </a:t>
            </a:r>
            <a:r>
              <a:rPr lang="en-US" sz="2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InsertionSort</a:t>
            </a: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(int[] a) {</a:t>
            </a:r>
          </a:p>
          <a:p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for (int </a:t>
            </a:r>
            <a:r>
              <a:rPr lang="en-US" sz="2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</a:t>
            </a: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= 1; </a:t>
            </a:r>
            <a:r>
              <a:rPr lang="en-US" sz="2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</a:t>
            </a: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&lt; </a:t>
            </a:r>
            <a:r>
              <a:rPr lang="en-US" sz="2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a.Length</a:t>
            </a: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; </a:t>
            </a:r>
            <a:r>
              <a:rPr lang="en-US" sz="2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</a:t>
            </a: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++) {</a:t>
            </a:r>
          </a:p>
          <a:p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    int key = a[</a:t>
            </a:r>
            <a:r>
              <a:rPr lang="en-US" sz="2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</a:t>
            </a: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]; int j = </a:t>
            </a:r>
            <a:r>
              <a:rPr lang="en-US" sz="2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</a:t>
            </a: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- 1;</a:t>
            </a:r>
          </a:p>
          <a:p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    while (j &gt;= 0 &amp;&amp; a[j] &gt; key) { a[j + 1] = a[j]; j--; }</a:t>
            </a:r>
          </a:p>
          <a:p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    a[j + 1] = key;</a:t>
            </a:r>
          </a:p>
          <a:p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}</a:t>
            </a:r>
          </a:p>
          <a:p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}</a:t>
            </a:r>
          </a:p>
        </p:txBody>
      </p:sp>
      <p:pic>
        <p:nvPicPr>
          <p:cNvPr id="6148" name="Picture 4" descr="Сформированное изображение">
            <a:extLst>
              <a:ext uri="{FF2B5EF4-FFF2-40B4-BE49-F238E27FC236}">
                <a16:creationId xmlns:a16="http://schemas.microsoft.com/office/drawing/2014/main" id="{CE714539-3701-0A59-A241-E976ABB4CE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606" r="7926" b="20485"/>
          <a:stretch>
            <a:fillRect/>
          </a:stretch>
        </p:blipFill>
        <p:spPr bwMode="auto">
          <a:xfrm>
            <a:off x="5887917" y="3026703"/>
            <a:ext cx="5956814" cy="2540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83694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B23EBB-FAEB-6B66-1222-9DFB5F4086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3C55F15-D308-A6C6-75A0-46DD727BE7D7}"/>
              </a:ext>
            </a:extLst>
          </p:cNvPr>
          <p:cNvSpPr txBox="1"/>
          <p:nvPr/>
        </p:nvSpPr>
        <p:spPr>
          <a:xfrm>
            <a:off x="563056" y="166569"/>
            <a:ext cx="11099800" cy="584775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ru-RU" sz="3200" dirty="0">
                <a:latin typeface="Segoe UI Black" panose="020B0A02040204020203" pitchFamily="34" charset="0"/>
                <a:ea typeface="Segoe UI Black" panose="020B0A02040204020203" pitchFamily="34" charset="0"/>
              </a:rPr>
              <a:t>Вложенные циклы: лексикографический вариант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C01E2B-6F7C-368F-FD5E-D6F56C93DCD0}"/>
              </a:ext>
            </a:extLst>
          </p:cNvPr>
          <p:cNvSpPr txBox="1"/>
          <p:nvPr/>
        </p:nvSpPr>
        <p:spPr>
          <a:xfrm>
            <a:off x="563056" y="1027689"/>
            <a:ext cx="1091820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>
                <a:latin typeface="Montserrat Light" panose="00000400000000000000" pitchFamily="2" charset="-52"/>
              </a:rPr>
              <a:t>Пример</a:t>
            </a:r>
            <a:r>
              <a:rPr lang="ru-RU" sz="2400" dirty="0">
                <a:latin typeface="Montserrat Light" panose="00000400000000000000" pitchFamily="2" charset="-52"/>
              </a:rPr>
              <a:t>: считаем пары </a:t>
            </a:r>
            <a:r>
              <a:rPr lang="ru-RU" dirty="0">
                <a:latin typeface="Montserrat Light" panose="00000400000000000000" pitchFamily="2" charset="-52"/>
              </a:rPr>
              <a:t>(i, j)</a:t>
            </a:r>
            <a:r>
              <a:rPr lang="ru-RU" sz="2400" dirty="0">
                <a:latin typeface="Montserrat Light" panose="00000400000000000000" pitchFamily="2" charset="-52"/>
              </a:rPr>
              <a:t>, где </a:t>
            </a:r>
            <a:r>
              <a:rPr lang="ru-RU" dirty="0">
                <a:latin typeface="Montserrat Light" panose="00000400000000000000" pitchFamily="2" charset="-52"/>
              </a:rPr>
              <a:t>i &lt; j</a:t>
            </a:r>
            <a:r>
              <a:rPr lang="ru-RU" sz="2400" dirty="0">
                <a:latin typeface="Montserrat Light" panose="00000400000000000000" pitchFamily="2" charset="-52"/>
              </a:rPr>
              <a:t> и </a:t>
            </a:r>
            <a:r>
              <a:rPr lang="ru-RU" dirty="0">
                <a:latin typeface="Montserrat Light" panose="00000400000000000000" pitchFamily="2" charset="-52"/>
              </a:rPr>
              <a:t>a[i] == a[j]</a:t>
            </a:r>
            <a:r>
              <a:rPr lang="ru-RU" sz="2400" dirty="0">
                <a:latin typeface="Montserrat Light" panose="00000400000000000000" pitchFamily="2" charset="-52"/>
              </a:rPr>
              <a:t>.</a:t>
            </a:r>
            <a:br>
              <a:rPr lang="ru-RU" sz="2400" dirty="0">
                <a:latin typeface="Montserrat Light" panose="00000400000000000000" pitchFamily="2" charset="-52"/>
              </a:rPr>
            </a:br>
            <a:r>
              <a:rPr lang="ru-RU" sz="2400" dirty="0">
                <a:latin typeface="Montserrat Light" panose="00000400000000000000" pitchFamily="2" charset="-52"/>
              </a:rPr>
              <a:t>Инварианты: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b="1" dirty="0">
                <a:latin typeface="Montserrat Light" panose="00000400000000000000" pitchFamily="2" charset="-52"/>
              </a:rPr>
              <a:t>внешний</a:t>
            </a:r>
            <a:r>
              <a:rPr lang="ru-RU" sz="2400" dirty="0">
                <a:latin typeface="Montserrat Light" panose="00000400000000000000" pitchFamily="2" charset="-52"/>
              </a:rPr>
              <a:t>: «все пары с левым индексом </a:t>
            </a:r>
            <a:r>
              <a:rPr lang="ru-RU" dirty="0">
                <a:latin typeface="Montserrat Light" panose="00000400000000000000" pitchFamily="2" charset="-52"/>
              </a:rPr>
              <a:t>&lt; i</a:t>
            </a:r>
            <a:r>
              <a:rPr lang="ru-RU" sz="2400" dirty="0">
                <a:latin typeface="Montserrat Light" panose="00000400000000000000" pitchFamily="2" charset="-52"/>
              </a:rPr>
              <a:t> уже учтены»;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b="1" dirty="0">
                <a:latin typeface="Montserrat Light" panose="00000400000000000000" pitchFamily="2" charset="-52"/>
              </a:rPr>
              <a:t>внутренний</a:t>
            </a:r>
            <a:r>
              <a:rPr lang="ru-RU" sz="2400" dirty="0">
                <a:latin typeface="Montserrat Light" panose="00000400000000000000" pitchFamily="2" charset="-52"/>
              </a:rPr>
              <a:t>: «для текущего </a:t>
            </a:r>
            <a:r>
              <a:rPr lang="ru-RU" dirty="0">
                <a:latin typeface="Montserrat Light" panose="00000400000000000000" pitchFamily="2" charset="-52"/>
              </a:rPr>
              <a:t>i</a:t>
            </a:r>
            <a:r>
              <a:rPr lang="ru-RU" sz="2400" dirty="0">
                <a:latin typeface="Montserrat Light" panose="00000400000000000000" pitchFamily="2" charset="-52"/>
              </a:rPr>
              <a:t> учтены пары с </a:t>
            </a:r>
            <a:r>
              <a:rPr lang="ru-RU" dirty="0">
                <a:latin typeface="Montserrat Light" panose="00000400000000000000" pitchFamily="2" charset="-52"/>
              </a:rPr>
              <a:t>k &lt; j</a:t>
            </a:r>
            <a:r>
              <a:rPr lang="ru-RU" sz="2400" dirty="0">
                <a:latin typeface="Montserrat Light" panose="00000400000000000000" pitchFamily="2" charset="-52"/>
              </a:rPr>
              <a:t>».</a:t>
            </a:r>
            <a:br>
              <a:rPr lang="ru-RU" sz="2400" dirty="0">
                <a:latin typeface="Montserrat Light" panose="00000400000000000000" pitchFamily="2" charset="-52"/>
              </a:rPr>
            </a:br>
            <a:r>
              <a:rPr lang="ru-RU" sz="2400" b="1" dirty="0">
                <a:latin typeface="Montserrat Light" panose="00000400000000000000" pitchFamily="2" charset="-52"/>
              </a:rPr>
              <a:t>Вариант</a:t>
            </a:r>
            <a:r>
              <a:rPr lang="ru-RU" sz="2400" dirty="0">
                <a:latin typeface="Montserrat Light" panose="00000400000000000000" pitchFamily="2" charset="-52"/>
              </a:rPr>
              <a:t>: пара </a:t>
            </a:r>
            <a:r>
              <a:rPr lang="ru-RU" dirty="0">
                <a:latin typeface="Montserrat Light" panose="00000400000000000000" pitchFamily="2" charset="-52"/>
              </a:rPr>
              <a:t>(n − i, n − j)</a:t>
            </a:r>
            <a:r>
              <a:rPr lang="ru-RU" sz="2400" dirty="0">
                <a:latin typeface="Montserrat Light" panose="00000400000000000000" pitchFamily="2" charset="-52"/>
              </a:rPr>
              <a:t> убывает лексикографически.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36FAE0-335B-EB69-AB2A-DACA72574446}"/>
              </a:ext>
            </a:extLst>
          </p:cNvPr>
          <p:cNvSpPr txBox="1"/>
          <p:nvPr/>
        </p:nvSpPr>
        <p:spPr>
          <a:xfrm>
            <a:off x="563056" y="3614975"/>
            <a:ext cx="4579220" cy="30469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int </a:t>
            </a:r>
            <a:r>
              <a:rPr lang="en-US" sz="2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CountPairs</a:t>
            </a: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(int[] a) {</a:t>
            </a:r>
          </a:p>
          <a:p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int </a:t>
            </a:r>
            <a:r>
              <a:rPr lang="en-US" sz="2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cnt</a:t>
            </a: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= 0;</a:t>
            </a:r>
          </a:p>
          <a:p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for (int </a:t>
            </a:r>
            <a:r>
              <a:rPr lang="en-US" sz="2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</a:t>
            </a: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= 0; </a:t>
            </a:r>
            <a:r>
              <a:rPr lang="en-US" sz="2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</a:t>
            </a: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&lt; </a:t>
            </a:r>
            <a:r>
              <a:rPr lang="en-US" sz="2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a.Length</a:t>
            </a: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; </a:t>
            </a:r>
            <a:r>
              <a:rPr lang="en-US" sz="2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</a:t>
            </a: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++)</a:t>
            </a:r>
          </a:p>
          <a:p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    for (int j = </a:t>
            </a:r>
            <a:r>
              <a:rPr lang="en-US" sz="2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</a:t>
            </a: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+ 1; j &lt; </a:t>
            </a:r>
            <a:r>
              <a:rPr lang="en-US" sz="2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a.Length</a:t>
            </a: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; </a:t>
            </a:r>
            <a:r>
              <a:rPr lang="en-US" sz="2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j++</a:t>
            </a: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</a:t>
            </a:r>
          </a:p>
          <a:p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        if (a[</a:t>
            </a:r>
            <a:r>
              <a:rPr lang="en-US" sz="2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</a:t>
            </a: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] == a[j]) </a:t>
            </a:r>
            <a:r>
              <a:rPr lang="en-US" sz="2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cnt</a:t>
            </a: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++;</a:t>
            </a:r>
          </a:p>
          <a:p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return </a:t>
            </a:r>
            <a:r>
              <a:rPr lang="en-US" sz="2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cnt</a:t>
            </a: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;</a:t>
            </a:r>
          </a:p>
          <a:p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}</a:t>
            </a:r>
          </a:p>
        </p:txBody>
      </p:sp>
      <p:pic>
        <p:nvPicPr>
          <p:cNvPr id="8194" name="Picture 2" descr="Сформированное изображение">
            <a:extLst>
              <a:ext uri="{FF2B5EF4-FFF2-40B4-BE49-F238E27FC236}">
                <a16:creationId xmlns:a16="http://schemas.microsoft.com/office/drawing/2014/main" id="{B17F8DA9-ED6B-1107-9977-AF254CDC46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44" t="23272" r="6767" b="19757"/>
          <a:stretch>
            <a:fillRect/>
          </a:stretch>
        </p:blipFill>
        <p:spPr bwMode="auto">
          <a:xfrm>
            <a:off x="6392786" y="3429000"/>
            <a:ext cx="4641796" cy="3046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6670320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228</TotalTime>
  <Words>998</Words>
  <Application>Microsoft Office PowerPoint</Application>
  <PresentationFormat>Широкоэкранный</PresentationFormat>
  <Paragraphs>119</Paragraphs>
  <Slides>12</Slides>
  <Notes>12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20" baseType="lpstr">
      <vt:lpstr>Microsoft YaHei UI</vt:lpstr>
      <vt:lpstr>Arial</vt:lpstr>
      <vt:lpstr>Calibri</vt:lpstr>
      <vt:lpstr>Calibri Light</vt:lpstr>
      <vt:lpstr>Montserrat Light</vt:lpstr>
      <vt:lpstr>Segoe UI Black</vt:lpstr>
      <vt:lpstr>Times New Roman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SPecialiST RePack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Арина Лисничук</dc:creator>
  <cp:lastModifiedBy>Арина Лисничук</cp:lastModifiedBy>
  <cp:revision>14</cp:revision>
  <dcterms:created xsi:type="dcterms:W3CDTF">2025-10-10T22:48:39Z</dcterms:created>
  <dcterms:modified xsi:type="dcterms:W3CDTF">2025-10-11T11:58:42Z</dcterms:modified>
</cp:coreProperties>
</file>